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4" r:id="rId6"/>
    <p:sldId id="262" r:id="rId7"/>
    <p:sldId id="265" r:id="rId8"/>
    <p:sldId id="266" r:id="rId9"/>
    <p:sldId id="268" r:id="rId10"/>
    <p:sldId id="270" r:id="rId11"/>
    <p:sldId id="271" r:id="rId12"/>
    <p:sldId id="272" r:id="rId13"/>
    <p:sldId id="273" r:id="rId14"/>
    <p:sldId id="274" r:id="rId15"/>
    <p:sldId id="269" r:id="rId16"/>
    <p:sldId id="25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Kickstarter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Kickstarting your </a:t>
            </a:r>
            <a:r>
              <a:rPr lang="en-US" dirty="0" err="1">
                <a:solidFill>
                  <a:srgbClr val="7CEBFF"/>
                </a:solidFill>
              </a:rPr>
              <a:t>kickstarter</a:t>
            </a:r>
            <a:r>
              <a:rPr lang="en-US" dirty="0">
                <a:solidFill>
                  <a:srgbClr val="7CEBFF"/>
                </a:solidFill>
              </a:rPr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6D6-FBA7-40D5-A8F8-356A9F30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Pledged capital per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FE98-BA7E-4971-AE6C-69477D23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854874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High $ pledge projects :</a:t>
            </a:r>
          </a:p>
          <a:p>
            <a:pPr lvl="1"/>
            <a:r>
              <a:rPr lang="en-US" sz="2600" dirty="0"/>
              <a:t>Tech.</a:t>
            </a:r>
          </a:p>
          <a:p>
            <a:pPr lvl="1"/>
            <a:r>
              <a:rPr lang="en-US" sz="2600" dirty="0"/>
              <a:t>Games.</a:t>
            </a:r>
          </a:p>
          <a:p>
            <a:pPr lvl="1"/>
            <a:r>
              <a:rPr lang="en-US" sz="2600" dirty="0"/>
              <a:t> Fashion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AD2FCA-260A-4797-8FD5-0ED9A2DD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04" y="1891247"/>
            <a:ext cx="5109103" cy="47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6946E5-7658-49ED-A3B2-72A05B4B1D82}"/>
              </a:ext>
            </a:extLst>
          </p:cNvPr>
          <p:cNvCxnSpPr/>
          <p:nvPr/>
        </p:nvCxnSpPr>
        <p:spPr>
          <a:xfrm flipV="1">
            <a:off x="2030136" y="2180496"/>
            <a:ext cx="8053431" cy="83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43535D-506F-4330-9DAF-C4790B62B619}"/>
              </a:ext>
            </a:extLst>
          </p:cNvPr>
          <p:cNvCxnSpPr/>
          <p:nvPr/>
        </p:nvCxnSpPr>
        <p:spPr>
          <a:xfrm flipV="1">
            <a:off x="2306972" y="2944536"/>
            <a:ext cx="8380602" cy="64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9734D-6CC9-4BD7-A184-2D358752DA51}"/>
              </a:ext>
            </a:extLst>
          </p:cNvPr>
          <p:cNvCxnSpPr/>
          <p:nvPr/>
        </p:nvCxnSpPr>
        <p:spPr>
          <a:xfrm flipV="1">
            <a:off x="2441196" y="3020037"/>
            <a:ext cx="8539993" cy="10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59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E408-4E43-4078-9939-6553FE2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Decision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61F73-88BB-4F58-AA68-A731AD7E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" y="2467341"/>
            <a:ext cx="11386873" cy="26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5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D49-6705-4930-9469-49921AC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0C3C-990F-4D63-8DBD-35744931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7729A-2054-4F39-8D63-5FD0CEA0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1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someone@example.com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F0D-2E58-493B-AE81-782C679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66F3-033F-42D4-AD99-7C5DDAE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Meet the team.</a:t>
            </a:r>
          </a:p>
          <a:p>
            <a:r>
              <a:rPr lang="en-US" sz="3600" dirty="0"/>
              <a:t>Understand the market.</a:t>
            </a:r>
          </a:p>
          <a:p>
            <a:r>
              <a:rPr lang="en-US" sz="3600" dirty="0"/>
              <a:t>Meet Kickstarter-Oracle</a:t>
            </a:r>
          </a:p>
          <a:p>
            <a:r>
              <a:rPr lang="en-US" sz="3600" dirty="0"/>
              <a:t>Commercial viability.</a:t>
            </a:r>
          </a:p>
          <a:p>
            <a:r>
              <a:rPr lang="en-US" sz="3600" dirty="0"/>
              <a:t>Technological overview.</a:t>
            </a:r>
          </a:p>
        </p:txBody>
      </p:sp>
    </p:spTree>
    <p:extLst>
      <p:ext uri="{BB962C8B-B14F-4D97-AF65-F5344CB8AC3E}">
        <p14:creationId xmlns:p14="http://schemas.microsoft.com/office/powerpoint/2010/main" val="373185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419999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Understand the market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AC6B2-06D0-4C3D-AF7A-AC9C3F2E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5099"/>
            <a:ext cx="10629900" cy="3409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770709" y="5734594"/>
            <a:ext cx="971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Current funding success rate ~</a:t>
            </a:r>
            <a:r>
              <a:rPr lang="en-US" sz="4000" b="1" dirty="0"/>
              <a:t>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43BC-424A-41B3-BFEC-597B01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85501"/>
            <a:ext cx="10629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Mission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Kickstarter-oracle (KO) shall provide it’s customers with highly beneficial insights for improving their funding campaign. leveraging AI technology and past campaign information KO shall play a fundamental role in it’s customers funding success..</a:t>
            </a:r>
          </a:p>
          <a:p>
            <a:r>
              <a:rPr lang="en-US" sz="4000" dirty="0"/>
              <a:t>Our success criteria : KO customers funding success rate &gt;72%.</a:t>
            </a:r>
          </a:p>
        </p:txBody>
      </p:sp>
    </p:spTree>
    <p:extLst>
      <p:ext uri="{BB962C8B-B14F-4D97-AF65-F5344CB8AC3E}">
        <p14:creationId xmlns:p14="http://schemas.microsoft.com/office/powerpoint/2010/main" val="4264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– commercial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KO shall charge it’s customers a 0.1% commission of money pledged (for successful campaign). </a:t>
            </a:r>
          </a:p>
          <a:p>
            <a:r>
              <a:rPr lang="en-US" sz="3200" dirty="0"/>
              <a:t>Based on a 10% initial adoption rate KO expected monthly income ~$400K (based on Oct 2018 funding statistics)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35596-27E9-424A-814D-5B116080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79"/>
          <a:stretch/>
        </p:blipFill>
        <p:spPr>
          <a:xfrm>
            <a:off x="196790" y="3951048"/>
            <a:ext cx="6781800" cy="2381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B4AD-287C-4A6C-B24B-81911C1AFB15}"/>
              </a:ext>
            </a:extLst>
          </p:cNvPr>
          <p:cNvSpPr txBox="1"/>
          <p:nvPr/>
        </p:nvSpPr>
        <p:spPr>
          <a:xfrm>
            <a:off x="1052468" y="6355500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Funds pledged for kickstarted projects ($M) </a:t>
            </a:r>
          </a:p>
        </p:txBody>
      </p:sp>
    </p:spTree>
    <p:extLst>
      <p:ext uri="{BB962C8B-B14F-4D97-AF65-F5344CB8AC3E}">
        <p14:creationId xmlns:p14="http://schemas.microsoft.com/office/powerpoint/2010/main" val="21024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Data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Initial data: 205K lines, 45 columns, 55 data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preparation activities: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Phrasing of a category column.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Split date columns into single columns per day/month/ year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Turn success/fail data into numerical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Drop missing creator lines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8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Clear bias towards publishing, “film and video” and music projects.</a:t>
            </a:r>
          </a:p>
          <a:p>
            <a:r>
              <a:rPr lang="en-US" sz="2800" dirty="0"/>
              <a:t>High correlation factors between success and:</a:t>
            </a:r>
          </a:p>
          <a:p>
            <a:pPr lvl="1"/>
            <a:r>
              <a:rPr lang="en-US" sz="2600" dirty="0"/>
              <a:t>Category 0.32</a:t>
            </a:r>
          </a:p>
          <a:p>
            <a:pPr lvl="1"/>
            <a:r>
              <a:rPr lang="en-US" sz="2600" dirty="0"/>
              <a:t>Staff pick 0.26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80EF7-566C-4CDE-A76F-F31D91F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5" y="1928568"/>
            <a:ext cx="5124256" cy="489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61B1E7-F696-4EE5-A266-8357D83B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8" y="2250981"/>
            <a:ext cx="6316319" cy="455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observations-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26" y="2078896"/>
            <a:ext cx="5051963" cy="367830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Most failures are attributed to lack of interest and not a funding failure</a:t>
            </a:r>
          </a:p>
          <a:p>
            <a:r>
              <a:rPr lang="en-US" sz="2800" dirty="0"/>
              <a:t>Successes distribute exponentially from target (i.e. target could have been set higher?)</a:t>
            </a:r>
          </a:p>
          <a:p>
            <a:r>
              <a:rPr lang="en-US" sz="2800" dirty="0"/>
              <a:t>Need to understand outliers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A26DF-E62D-401B-AB81-1450B3A7023F}"/>
              </a:ext>
            </a:extLst>
          </p:cNvPr>
          <p:cNvCxnSpPr/>
          <p:nvPr/>
        </p:nvCxnSpPr>
        <p:spPr>
          <a:xfrm>
            <a:off x="4752622" y="4289778"/>
            <a:ext cx="2946400" cy="156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80749C-26E3-48E2-9807-E1A6C2A0A9C0}"/>
              </a:ext>
            </a:extLst>
          </p:cNvPr>
          <p:cNvCxnSpPr/>
          <p:nvPr/>
        </p:nvCxnSpPr>
        <p:spPr>
          <a:xfrm>
            <a:off x="4357396" y="2789853"/>
            <a:ext cx="1567543" cy="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F839-AF31-49FA-8929-49BDC64942DB}"/>
              </a:ext>
            </a:extLst>
          </p:cNvPr>
          <p:cNvCxnSpPr>
            <a:cxnSpLocks/>
          </p:cNvCxnSpPr>
          <p:nvPr/>
        </p:nvCxnSpPr>
        <p:spPr>
          <a:xfrm>
            <a:off x="4752622" y="5290457"/>
            <a:ext cx="6472105" cy="829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3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281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Wingdings 2</vt:lpstr>
      <vt:lpstr>Dividend</vt:lpstr>
      <vt:lpstr>Kickstarter Oracle</vt:lpstr>
      <vt:lpstr>Content</vt:lpstr>
      <vt:lpstr>The Team</vt:lpstr>
      <vt:lpstr>Understand the market</vt:lpstr>
      <vt:lpstr>Kickstarter oracle Mission statement</vt:lpstr>
      <vt:lpstr>Kickstarter oracle – commercial viability</vt:lpstr>
      <vt:lpstr>Data handling</vt:lpstr>
      <vt:lpstr>Initial observations</vt:lpstr>
      <vt:lpstr>Initial observations- Continued</vt:lpstr>
      <vt:lpstr>Pledged capital per area</vt:lpstr>
      <vt:lpstr>Decision Tree</vt:lpstr>
      <vt:lpstr>PowerPoint Presentation</vt:lpstr>
      <vt:lpstr>Digital Communications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2018-12-07T06:47:16Z</dcterms:created>
  <dcterms:modified xsi:type="dcterms:W3CDTF">2018-12-11T14:14:20Z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